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Helios" charset="1" panose="020B0504020202020204"/>
      <p:regular r:id="rId19"/>
    </p:embeddedFont>
    <p:embeddedFont>
      <p:font typeface="Klein Bold" charset="1" panose="02000503060000020004"/>
      <p:regular r:id="rId20"/>
    </p:embeddedFont>
    <p:embeddedFont>
      <p:font typeface="Helios Bold" charset="1" panose="020B0704020202020204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JIgLhjx8.mp4>
</file>

<file path=ppt/media/VAGJIj9cLmk.mp4>
</file>

<file path=ppt/media/image1.png>
</file>

<file path=ppt/media/image10.png>
</file>

<file path=ppt/media/image11.jpeg>
</file>

<file path=ppt/media/image12.jpe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VAGJIj9cLmk.mp4" Type="http://schemas.openxmlformats.org/officeDocument/2006/relationships/video"/><Relationship Id="rId4" Target="../media/VAGJIj9cLmk.mp4" Type="http://schemas.microsoft.com/office/2007/relationships/media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VAGJIgLhjx8.mp4" Type="http://schemas.openxmlformats.org/officeDocument/2006/relationships/video"/><Relationship Id="rId4" Target="../media/VAGJIgLhjx8.mp4" Type="http://schemas.microsoft.com/office/2007/relationships/media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466927" y="-4280359"/>
            <a:ext cx="10812392" cy="10812392"/>
          </a:xfrm>
          <a:custGeom>
            <a:avLst/>
            <a:gdLst/>
            <a:ahLst/>
            <a:cxnLst/>
            <a:rect r="r" b="b" t="t" l="l"/>
            <a:pathLst>
              <a:path h="10812392" w="10812392">
                <a:moveTo>
                  <a:pt x="0" y="0"/>
                </a:moveTo>
                <a:lnTo>
                  <a:pt x="10812393" y="0"/>
                </a:lnTo>
                <a:lnTo>
                  <a:pt x="10812393" y="10812392"/>
                </a:lnTo>
                <a:lnTo>
                  <a:pt x="0" y="1081239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836774"/>
            <a:ext cx="5838384" cy="1485240"/>
            <a:chOff x="0" y="0"/>
            <a:chExt cx="7784512" cy="19803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478502"/>
              <a:ext cx="974941" cy="1023316"/>
            </a:xfrm>
            <a:custGeom>
              <a:avLst/>
              <a:gdLst/>
              <a:ahLst/>
              <a:cxnLst/>
              <a:rect r="r" b="b" t="t" l="l"/>
              <a:pathLst>
                <a:path h="1023316" w="974941">
                  <a:moveTo>
                    <a:pt x="0" y="0"/>
                  </a:moveTo>
                  <a:lnTo>
                    <a:pt x="974941" y="0"/>
                  </a:lnTo>
                  <a:lnTo>
                    <a:pt x="974941" y="1023316"/>
                  </a:lnTo>
                  <a:lnTo>
                    <a:pt x="0" y="1023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1390145" y="-66675"/>
              <a:ext cx="6394367" cy="20469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73"/>
                </a:lnSpc>
              </a:pPr>
              <a:r>
                <a:rPr lang="en-US" sz="2981">
                  <a:solidFill>
                    <a:srgbClr val="F4F4F4"/>
                  </a:solidFill>
                  <a:latin typeface="Helios"/>
                </a:rPr>
                <a:t> SRIB / SMART THINGS /</a:t>
              </a:r>
            </a:p>
            <a:p>
              <a:pPr algn="l">
                <a:lnSpc>
                  <a:spcPts val="4173"/>
                </a:lnSpc>
              </a:pPr>
              <a:r>
                <a:rPr lang="en-US" sz="2981">
                  <a:solidFill>
                    <a:srgbClr val="F4F4F4"/>
                  </a:solidFill>
                  <a:latin typeface="Helios"/>
                </a:rPr>
                <a:t> EDGE TEAM /</a:t>
              </a:r>
            </a:p>
            <a:p>
              <a:pPr algn="l">
                <a:lnSpc>
                  <a:spcPts val="4173"/>
                </a:lnSpc>
                <a:spcBef>
                  <a:spcPct val="0"/>
                </a:spcBef>
              </a:pPr>
              <a:r>
                <a:rPr lang="en-US" sz="2981">
                  <a:solidFill>
                    <a:srgbClr val="F4F4F4"/>
                  </a:solidFill>
                  <a:latin typeface="Helios"/>
                </a:rPr>
                <a:t> DA PLATFORM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3407200" y="4432068"/>
            <a:ext cx="5764383" cy="5764383"/>
          </a:xfrm>
          <a:custGeom>
            <a:avLst/>
            <a:gdLst/>
            <a:ahLst/>
            <a:cxnLst/>
            <a:rect r="r" b="b" t="t" l="l"/>
            <a:pathLst>
              <a:path h="5764383" w="5764383">
                <a:moveTo>
                  <a:pt x="0" y="0"/>
                </a:moveTo>
                <a:lnTo>
                  <a:pt x="5764383" y="0"/>
                </a:lnTo>
                <a:lnTo>
                  <a:pt x="5764383" y="5764383"/>
                </a:lnTo>
                <a:lnTo>
                  <a:pt x="0" y="57643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7078" y="7902203"/>
            <a:ext cx="5764383" cy="5764383"/>
          </a:xfrm>
          <a:custGeom>
            <a:avLst/>
            <a:gdLst/>
            <a:ahLst/>
            <a:cxnLst/>
            <a:rect r="r" b="b" t="t" l="l"/>
            <a:pathLst>
              <a:path h="5764383" w="5764383">
                <a:moveTo>
                  <a:pt x="0" y="0"/>
                </a:moveTo>
                <a:lnTo>
                  <a:pt x="5764383" y="0"/>
                </a:lnTo>
                <a:lnTo>
                  <a:pt x="5764383" y="5764382"/>
                </a:lnTo>
                <a:lnTo>
                  <a:pt x="0" y="57643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144000" y="3591531"/>
            <a:ext cx="8115300" cy="3103939"/>
            <a:chOff x="0" y="0"/>
            <a:chExt cx="10820400" cy="4138585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0"/>
              <a:ext cx="10820400" cy="2425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4399"/>
                </a:lnSpc>
              </a:pPr>
              <a:r>
                <a:rPr lang="en-US" sz="11999">
                  <a:solidFill>
                    <a:srgbClr val="2A2E3A"/>
                  </a:solidFill>
                  <a:latin typeface="Klein Bold"/>
                </a:rPr>
                <a:t>Review 1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681683"/>
              <a:ext cx="10498974" cy="14569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2A2E3A"/>
                  </a:solidFill>
                  <a:latin typeface="Helios"/>
                </a:rPr>
                <a:t>Manish Patil</a:t>
              </a:r>
            </a:p>
            <a:p>
              <a:pPr algn="l">
                <a:lnSpc>
                  <a:spcPts val="4479"/>
                </a:lnSpc>
              </a:pPr>
              <a:r>
                <a:rPr lang="en-US" sz="3199">
                  <a:solidFill>
                    <a:srgbClr val="2A2E3A"/>
                  </a:solidFill>
                  <a:latin typeface="Helios"/>
                </a:rPr>
                <a:t>Prasanna Manoharan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4350885" y="7084250"/>
            <a:ext cx="7874231" cy="1699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2A2E3A"/>
                </a:solidFill>
                <a:latin typeface="Helios Bold"/>
              </a:rPr>
              <a:t>Guided By:</a:t>
            </a:r>
          </a:p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2A2E3A"/>
                </a:solidFill>
                <a:latin typeface="Helios Bold"/>
              </a:rPr>
              <a:t>Inbarajan P</a:t>
            </a:r>
          </a:p>
          <a:p>
            <a:pPr algn="l">
              <a:lnSpc>
                <a:spcPts val="4479"/>
              </a:lnSpc>
            </a:pPr>
            <a:r>
              <a:rPr lang="en-US" sz="3199">
                <a:solidFill>
                  <a:srgbClr val="2A2E3A"/>
                </a:solidFill>
                <a:latin typeface="Helios Bold"/>
              </a:rPr>
              <a:t>Vishal Bharti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3381063"/>
          <a:ext cx="14641309" cy="4750383"/>
        </p:xfrm>
        <a:graphic>
          <a:graphicData uri="http://schemas.openxmlformats.org/drawingml/2006/table">
            <a:tbl>
              <a:tblPr/>
              <a:tblGrid>
                <a:gridCol w="1344590"/>
                <a:gridCol w="13296719"/>
              </a:tblGrid>
              <a:tr h="114561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Plugins are pieces of code that extend the functionality of a robot simulation by adding custom behaviors, sensors, controllers, or interactions.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00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It is used to simulate the behavior of various sensors such as cameras, LiDAR, GPS &amp; more and also it generates realistic sensor data that can be used for testing and algorithm development.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825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It also control the actuators of the robot, such as motors, joints, and wheels.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15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Plugins are specified in the robot’s URDF file, allowing Gazebo to load and execute them during simulation.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48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0" y="0"/>
            <a:ext cx="18288000" cy="2503890"/>
            <a:chOff x="0" y="0"/>
            <a:chExt cx="4816593" cy="6594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659461"/>
            </a:xfrm>
            <a:custGeom>
              <a:avLst/>
              <a:gdLst/>
              <a:ahLst/>
              <a:cxnLst/>
              <a:rect r="r" b="b" t="t" l="l"/>
              <a:pathLst>
                <a:path h="65946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59461"/>
                  </a:lnTo>
                  <a:lnTo>
                    <a:pt x="0" y="659461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975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48268" y="952500"/>
            <a:ext cx="13991465" cy="113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999">
                <a:solidFill>
                  <a:srgbClr val="2A2E3A"/>
                </a:solidFill>
                <a:latin typeface="Klein Bold"/>
              </a:rPr>
              <a:t>Plugin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3381063"/>
          <a:ext cx="14641309" cy="4750383"/>
        </p:xfrm>
        <a:graphic>
          <a:graphicData uri="http://schemas.openxmlformats.org/drawingml/2006/table">
            <a:tbl>
              <a:tblPr/>
              <a:tblGrid>
                <a:gridCol w="1344590"/>
                <a:gridCol w="13296719"/>
              </a:tblGrid>
              <a:tr h="114561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A launch file in ROS2 is a script used to start up multiple nodes and set parameters in a coordinated manner.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00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It simplifies the process of launching a complex system by allowing users to define and manage multiple nodes, their configurations, and inter-node communication in a single file.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825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Launch files can be written in XML or Python.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15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It supports managing the lifecycle of nodes, including starting, stopping, and managing state transitions.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48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0" y="0"/>
            <a:ext cx="18288000" cy="2503890"/>
            <a:chOff x="0" y="0"/>
            <a:chExt cx="4816593" cy="6594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659461"/>
            </a:xfrm>
            <a:custGeom>
              <a:avLst/>
              <a:gdLst/>
              <a:ahLst/>
              <a:cxnLst/>
              <a:rect r="r" b="b" t="t" l="l"/>
              <a:pathLst>
                <a:path h="65946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59461"/>
                  </a:lnTo>
                  <a:lnTo>
                    <a:pt x="0" y="659461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975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48268" y="952500"/>
            <a:ext cx="13991465" cy="113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999">
                <a:solidFill>
                  <a:srgbClr val="2A2E3A"/>
                </a:solidFill>
                <a:latin typeface="Klein Bold"/>
              </a:rPr>
              <a:t>Launch File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130" t="0" r="130" b="0"/>
          <a:stretch>
            <a:fillRect/>
          </a:stretch>
        </p:blipFill>
        <p:spPr>
          <a:xfrm flipH="false" flipV="false" rot="0">
            <a:off x="6286500" y="1028700"/>
            <a:ext cx="10972800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19944" y="371056"/>
            <a:ext cx="5775564" cy="297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26"/>
              </a:lnSpc>
            </a:pPr>
            <a:r>
              <a:rPr lang="en-US" sz="6020">
                <a:solidFill>
                  <a:srgbClr val="2A2E3A"/>
                </a:solidFill>
                <a:latin typeface="Klein Bold"/>
              </a:rPr>
              <a:t>Deploying URDF file in RViz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229051" y="1028700"/>
            <a:ext cx="11030249" cy="82296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19944" y="371056"/>
            <a:ext cx="5775564" cy="2971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26"/>
              </a:lnSpc>
            </a:pPr>
            <a:r>
              <a:rPr lang="en-US" sz="6020">
                <a:solidFill>
                  <a:srgbClr val="2A2E3A"/>
                </a:solidFill>
                <a:latin typeface="Klein Bold"/>
              </a:rPr>
              <a:t>Deploying URDF file in Gazebo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3915454"/>
          <a:ext cx="14641309" cy="4614416"/>
        </p:xfrm>
        <a:graphic>
          <a:graphicData uri="http://schemas.openxmlformats.org/drawingml/2006/table">
            <a:tbl>
              <a:tblPr/>
              <a:tblGrid>
                <a:gridCol w="1344590"/>
                <a:gridCol w="13296719"/>
              </a:tblGrid>
              <a:tr h="1371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ROS is a flexible framework to build a robotic software. It provides tools and libraries to help the software developer to create robotic applications. ROS, actually not an operating system rather it is a middleware that provides services.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00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Various Components of ROS include Nodes, Topics, Publisher, Subscriber, Services, etc.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825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9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48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0" y="0"/>
            <a:ext cx="18288000" cy="2503890"/>
            <a:chOff x="0" y="0"/>
            <a:chExt cx="4816593" cy="6594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659461"/>
            </a:xfrm>
            <a:custGeom>
              <a:avLst/>
              <a:gdLst/>
              <a:ahLst/>
              <a:cxnLst/>
              <a:rect r="r" b="b" t="t" l="l"/>
              <a:pathLst>
                <a:path h="65946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59461"/>
                  </a:lnTo>
                  <a:lnTo>
                    <a:pt x="0" y="659461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975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48268" y="952500"/>
            <a:ext cx="13991465" cy="113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999">
                <a:solidFill>
                  <a:srgbClr val="2A2E3A"/>
                </a:solidFill>
                <a:latin typeface="Klein Bold"/>
              </a:rPr>
              <a:t>ROS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3381063"/>
          <a:ext cx="14641309" cy="4388433"/>
        </p:xfrm>
        <a:graphic>
          <a:graphicData uri="http://schemas.openxmlformats.org/drawingml/2006/table">
            <a:tbl>
              <a:tblPr/>
              <a:tblGrid>
                <a:gridCol w="1344590"/>
                <a:gridCol w="13296719"/>
              </a:tblGrid>
              <a:tr h="114561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Each node in ROS should be responsible for a single, modular purpose,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00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Each node can send and receive data from other nodes via topics, services, actions, or parameters.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825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9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48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0" y="0"/>
            <a:ext cx="18288000" cy="2503890"/>
            <a:chOff x="0" y="0"/>
            <a:chExt cx="4816593" cy="6594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659461"/>
            </a:xfrm>
            <a:custGeom>
              <a:avLst/>
              <a:gdLst/>
              <a:ahLst/>
              <a:cxnLst/>
              <a:rect r="r" b="b" t="t" l="l"/>
              <a:pathLst>
                <a:path h="65946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59461"/>
                  </a:lnTo>
                  <a:lnTo>
                    <a:pt x="0" y="659461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975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148268" y="5575280"/>
            <a:ext cx="12339234" cy="3401066"/>
          </a:xfrm>
          <a:custGeom>
            <a:avLst/>
            <a:gdLst/>
            <a:ahLst/>
            <a:cxnLst/>
            <a:rect r="r" b="b" t="t" l="l"/>
            <a:pathLst>
              <a:path h="3401066" w="12339234">
                <a:moveTo>
                  <a:pt x="0" y="0"/>
                </a:moveTo>
                <a:lnTo>
                  <a:pt x="12339234" y="0"/>
                </a:lnTo>
                <a:lnTo>
                  <a:pt x="12339234" y="3401066"/>
                </a:lnTo>
                <a:lnTo>
                  <a:pt x="0" y="34010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48268" y="952500"/>
            <a:ext cx="13991465" cy="113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999">
                <a:solidFill>
                  <a:srgbClr val="2A2E3A"/>
                </a:solidFill>
                <a:latin typeface="Klein Bold"/>
              </a:rPr>
              <a:t>Node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3381063"/>
          <a:ext cx="14641309" cy="4388433"/>
        </p:xfrm>
        <a:graphic>
          <a:graphicData uri="http://schemas.openxmlformats.org/drawingml/2006/table">
            <a:tbl>
              <a:tblPr/>
              <a:tblGrid>
                <a:gridCol w="1344590"/>
                <a:gridCol w="13296719"/>
              </a:tblGrid>
              <a:tr h="114561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Topics are a vital element of the ROS graph that act as a bus for nodes to exchange messages. 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00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A node may publish data to any number of topics and simultaneously have subscriptions to any number of topics.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825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9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48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0" y="0"/>
            <a:ext cx="18288000" cy="2503890"/>
            <a:chOff x="0" y="0"/>
            <a:chExt cx="4816593" cy="6594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659461"/>
            </a:xfrm>
            <a:custGeom>
              <a:avLst/>
              <a:gdLst/>
              <a:ahLst/>
              <a:cxnLst/>
              <a:rect r="r" b="b" t="t" l="l"/>
              <a:pathLst>
                <a:path h="65946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59461"/>
                  </a:lnTo>
                  <a:lnTo>
                    <a:pt x="0" y="659461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975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338685" y="5631509"/>
            <a:ext cx="12341452" cy="3626791"/>
          </a:xfrm>
          <a:custGeom>
            <a:avLst/>
            <a:gdLst/>
            <a:ahLst/>
            <a:cxnLst/>
            <a:rect r="r" b="b" t="t" l="l"/>
            <a:pathLst>
              <a:path h="3626791" w="12341452">
                <a:moveTo>
                  <a:pt x="0" y="0"/>
                </a:moveTo>
                <a:lnTo>
                  <a:pt x="12341453" y="0"/>
                </a:lnTo>
                <a:lnTo>
                  <a:pt x="12341453" y="3626791"/>
                </a:lnTo>
                <a:lnTo>
                  <a:pt x="0" y="36267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48268" y="952500"/>
            <a:ext cx="13991465" cy="113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999">
                <a:solidFill>
                  <a:srgbClr val="2A2E3A"/>
                </a:solidFill>
                <a:latin typeface="Klein Bold"/>
              </a:rPr>
              <a:t>Topic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3381063"/>
          <a:ext cx="14641309" cy="4388433"/>
        </p:xfrm>
        <a:graphic>
          <a:graphicData uri="http://schemas.openxmlformats.org/drawingml/2006/table">
            <a:tbl>
              <a:tblPr/>
              <a:tblGrid>
                <a:gridCol w="1344590"/>
                <a:gridCol w="13296719"/>
              </a:tblGrid>
              <a:tr h="114561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 If a node wants to share information, it uses a publisher to send data to a topic.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00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A node that wants to receive that information uses a subscriber to that same topic.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825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A ROS Node can be a Publisher or a Subscriber.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9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48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0" y="0"/>
            <a:ext cx="18288000" cy="2503890"/>
            <a:chOff x="0" y="0"/>
            <a:chExt cx="4816593" cy="6594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659461"/>
            </a:xfrm>
            <a:custGeom>
              <a:avLst/>
              <a:gdLst/>
              <a:ahLst/>
              <a:cxnLst/>
              <a:rect r="r" b="b" t="t" l="l"/>
              <a:pathLst>
                <a:path h="65946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59461"/>
                  </a:lnTo>
                  <a:lnTo>
                    <a:pt x="0" y="659461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975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446921" y="6403287"/>
            <a:ext cx="12321414" cy="3325322"/>
          </a:xfrm>
          <a:custGeom>
            <a:avLst/>
            <a:gdLst/>
            <a:ahLst/>
            <a:cxnLst/>
            <a:rect r="r" b="b" t="t" l="l"/>
            <a:pathLst>
              <a:path h="3325322" w="12321414">
                <a:moveTo>
                  <a:pt x="0" y="0"/>
                </a:moveTo>
                <a:lnTo>
                  <a:pt x="12321413" y="0"/>
                </a:lnTo>
                <a:lnTo>
                  <a:pt x="12321413" y="3325322"/>
                </a:lnTo>
                <a:lnTo>
                  <a:pt x="0" y="33253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147903" y="2276022"/>
            <a:ext cx="5044213" cy="5370147"/>
          </a:xfrm>
          <a:custGeom>
            <a:avLst/>
            <a:gdLst/>
            <a:ahLst/>
            <a:cxnLst/>
            <a:rect r="r" b="b" t="t" l="l"/>
            <a:pathLst>
              <a:path h="5370147" w="5044213">
                <a:moveTo>
                  <a:pt x="0" y="0"/>
                </a:moveTo>
                <a:lnTo>
                  <a:pt x="5044212" y="0"/>
                </a:lnTo>
                <a:lnTo>
                  <a:pt x="5044212" y="5370146"/>
                </a:lnTo>
                <a:lnTo>
                  <a:pt x="0" y="53701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48268" y="952500"/>
            <a:ext cx="13991465" cy="113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999">
                <a:solidFill>
                  <a:srgbClr val="2A2E3A"/>
                </a:solidFill>
                <a:latin typeface="Klein Bold"/>
              </a:rPr>
              <a:t>Publisher and Subscriber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3381063"/>
          <a:ext cx="14641309" cy="5407810"/>
        </p:xfrm>
        <a:graphic>
          <a:graphicData uri="http://schemas.openxmlformats.org/drawingml/2006/table">
            <a:tbl>
              <a:tblPr/>
              <a:tblGrid>
                <a:gridCol w="1344590"/>
                <a:gridCol w="13296719"/>
              </a:tblGrid>
              <a:tr h="1371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A</a:t>
                      </a: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 service refers to a remote procedure call. In other words, a node can </a:t>
                      </a:r>
                      <a:endParaRPr lang="en-US" sz="1100"/>
                    </a:p>
                    <a:p>
                      <a:pPr algn="l">
                        <a:lnSpc>
                          <a:spcPts val="3219"/>
                        </a:lnSpc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make a remote procedure call to another node which will do a </a:t>
                      </a:r>
                    </a:p>
                    <a:p>
                      <a:pPr algn="l">
                        <a:lnSpc>
                          <a:spcPts val="3219"/>
                        </a:lnSpc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computation and return a result.</a:t>
                      </a:r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00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Services are based on a call-and-response model, versus topics’ </a:t>
                      </a:r>
                      <a:endParaRPr lang="en-US" sz="1100"/>
                    </a:p>
                    <a:p>
                      <a:pPr algn="l">
                        <a:lnSpc>
                          <a:spcPts val="3219"/>
                        </a:lnSpc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publisher-subscriber model.</a:t>
                      </a:r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716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While topics allow nodes to subscribe to data streams and get continual </a:t>
                      </a:r>
                      <a:endParaRPr lang="en-US" sz="1100"/>
                    </a:p>
                    <a:p>
                      <a:pPr algn="l">
                        <a:lnSpc>
                          <a:spcPts val="3219"/>
                        </a:lnSpc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updates, services only provide data when they are specifically called </a:t>
                      </a:r>
                    </a:p>
                    <a:p>
                      <a:pPr algn="l">
                        <a:lnSpc>
                          <a:spcPts val="3219"/>
                        </a:lnSpc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by a client.</a:t>
                      </a:r>
                    </a:p>
                    <a:p>
                      <a:pPr algn="l">
                        <a:lnSpc>
                          <a:spcPts val="3219"/>
                        </a:lnSpc>
                      </a:pPr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9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48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0" y="0"/>
            <a:ext cx="18288000" cy="2503890"/>
            <a:chOff x="0" y="0"/>
            <a:chExt cx="4816593" cy="6594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659461"/>
            </a:xfrm>
            <a:custGeom>
              <a:avLst/>
              <a:gdLst/>
              <a:ahLst/>
              <a:cxnLst/>
              <a:rect r="r" b="b" t="t" l="l"/>
              <a:pathLst>
                <a:path h="65946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59461"/>
                  </a:lnTo>
                  <a:lnTo>
                    <a:pt x="0" y="659461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975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2559273" y="3155841"/>
            <a:ext cx="4992843" cy="5378094"/>
          </a:xfrm>
          <a:custGeom>
            <a:avLst/>
            <a:gdLst/>
            <a:ahLst/>
            <a:cxnLst/>
            <a:rect r="r" b="b" t="t" l="l"/>
            <a:pathLst>
              <a:path h="5378094" w="4992843">
                <a:moveTo>
                  <a:pt x="0" y="0"/>
                </a:moveTo>
                <a:lnTo>
                  <a:pt x="4992843" y="0"/>
                </a:lnTo>
                <a:lnTo>
                  <a:pt x="4992843" y="5378093"/>
                </a:lnTo>
                <a:lnTo>
                  <a:pt x="0" y="5378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48268" y="952500"/>
            <a:ext cx="13991465" cy="113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999">
                <a:solidFill>
                  <a:srgbClr val="2A2E3A"/>
                </a:solidFill>
                <a:latin typeface="Klein Bold"/>
              </a:rPr>
              <a:t>Services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3483714"/>
          <a:ext cx="8853554" cy="5048159"/>
        </p:xfrm>
        <a:graphic>
          <a:graphicData uri="http://schemas.openxmlformats.org/drawingml/2006/table">
            <a:tbl>
              <a:tblPr/>
              <a:tblGrid>
                <a:gridCol w="1119568"/>
                <a:gridCol w="7733987"/>
              </a:tblGrid>
              <a:tr h="1523909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URDF stands for Unified Robot Description Format, an XML format used to describe a robot's physical configuration.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15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It is used primarily in robotics to define the kinematic and dynamic properties of a robot model.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15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It p</a:t>
                      </a: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rovides a standardized way to describe robot models, ensuring compatibility across various tools and systems.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15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Key components of URDF: Links, Joints, Robot Tag, Material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9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0" y="0"/>
            <a:ext cx="18288000" cy="2503890"/>
            <a:chOff x="0" y="0"/>
            <a:chExt cx="4816593" cy="6594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659461"/>
            </a:xfrm>
            <a:custGeom>
              <a:avLst/>
              <a:gdLst/>
              <a:ahLst/>
              <a:cxnLst/>
              <a:rect r="r" b="b" t="t" l="l"/>
              <a:pathLst>
                <a:path h="65946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59461"/>
                  </a:lnTo>
                  <a:lnTo>
                    <a:pt x="0" y="659461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975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558263" y="3312149"/>
            <a:ext cx="6701037" cy="5391289"/>
          </a:xfrm>
          <a:custGeom>
            <a:avLst/>
            <a:gdLst/>
            <a:ahLst/>
            <a:cxnLst/>
            <a:rect r="r" b="b" t="t" l="l"/>
            <a:pathLst>
              <a:path h="5391289" w="6701037">
                <a:moveTo>
                  <a:pt x="0" y="0"/>
                </a:moveTo>
                <a:lnTo>
                  <a:pt x="6701037" y="0"/>
                </a:lnTo>
                <a:lnTo>
                  <a:pt x="6701037" y="5391288"/>
                </a:lnTo>
                <a:lnTo>
                  <a:pt x="0" y="53912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148268" y="952500"/>
            <a:ext cx="13991465" cy="113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999">
                <a:solidFill>
                  <a:srgbClr val="2A2E3A"/>
                </a:solidFill>
                <a:latin typeface="Klein Bold"/>
              </a:rPr>
              <a:t>URDF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3381063"/>
          <a:ext cx="14641309" cy="4388433"/>
        </p:xfrm>
        <a:graphic>
          <a:graphicData uri="http://schemas.openxmlformats.org/drawingml/2006/table">
            <a:tbl>
              <a:tblPr/>
              <a:tblGrid>
                <a:gridCol w="1344590"/>
                <a:gridCol w="13296719"/>
              </a:tblGrid>
              <a:tr h="114561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RViz (ROS Visualization) is a 3D visualization tool for robots, sensors, and algorithms in the ROS (Robot Operating System) ecosystem.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00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It allows developers to visualize the state of the robot and sensor data in a comprehensive and interactive way.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825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RViz shows the configuration of joints and links, helping in debugging and verifying robot designs.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09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It is useful for tasks like path planning, object manipulation, and environment interaction.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48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0" y="0"/>
            <a:ext cx="18288000" cy="2503890"/>
            <a:chOff x="0" y="0"/>
            <a:chExt cx="4816593" cy="6594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659461"/>
            </a:xfrm>
            <a:custGeom>
              <a:avLst/>
              <a:gdLst/>
              <a:ahLst/>
              <a:cxnLst/>
              <a:rect r="r" b="b" t="t" l="l"/>
              <a:pathLst>
                <a:path h="65946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59461"/>
                  </a:lnTo>
                  <a:lnTo>
                    <a:pt x="0" y="659461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975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48268" y="952500"/>
            <a:ext cx="13991465" cy="113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999">
                <a:solidFill>
                  <a:srgbClr val="2A2E3A"/>
                </a:solidFill>
                <a:latin typeface="Klein Bold"/>
              </a:rPr>
              <a:t>RViz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3381063"/>
          <a:ext cx="14641309" cy="4750383"/>
        </p:xfrm>
        <a:graphic>
          <a:graphicData uri="http://schemas.openxmlformats.org/drawingml/2006/table">
            <a:tbl>
              <a:tblPr/>
              <a:tblGrid>
                <a:gridCol w="1344590"/>
                <a:gridCol w="13296719"/>
              </a:tblGrid>
              <a:tr h="1145618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Gazebo is a powerful open-source 3D robotics simulator used to simulate robots, sensors, and environments.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008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It allows developers to test algorithms, design robots and perform regression testing in a highly realistic environment without the need for physical hardware.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825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3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Gazebo supports dynamic changes in the environment, such as moving objects or changing weather conditions.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155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718BAB"/>
                          </a:solidFill>
                          <a:latin typeface="Helios Bold"/>
                        </a:rPr>
                        <a:t>4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r>
                        <a:rPr lang="en-US" sz="2299">
                          <a:solidFill>
                            <a:srgbClr val="2A2E3A"/>
                          </a:solidFill>
                          <a:latin typeface="Helios"/>
                        </a:rPr>
                        <a:t>Gazebo supports the development and integration of custom plugins to extend functionality and also allows users to add custom sensors, controllers, and other components.</a:t>
                      </a: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487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19"/>
                        </a:lnSpc>
                        <a:defRPr/>
                      </a:pPr>
                      <a:endParaRPr lang="en-US" sz="1100"/>
                    </a:p>
                  </a:txBody>
                  <a:tcPr marL="76200" marR="76200" marT="76200" marB="76200" anchor="ctr">
                    <a:lnL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141E3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0" y="0"/>
            <a:ext cx="18288000" cy="2503890"/>
            <a:chOff x="0" y="0"/>
            <a:chExt cx="4816593" cy="65946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659461"/>
            </a:xfrm>
            <a:custGeom>
              <a:avLst/>
              <a:gdLst/>
              <a:ahLst/>
              <a:cxnLst/>
              <a:rect r="r" b="b" t="t" l="l"/>
              <a:pathLst>
                <a:path h="659461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659461"/>
                  </a:lnTo>
                  <a:lnTo>
                    <a:pt x="0" y="659461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6975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148268" y="952500"/>
            <a:ext cx="13991465" cy="113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999">
                <a:solidFill>
                  <a:srgbClr val="2A2E3A"/>
                </a:solidFill>
                <a:latin typeface="Klein Bold"/>
              </a:rPr>
              <a:t>Gazebo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DAGJIXhc4IY</dc:identifier>
  <dcterms:modified xsi:type="dcterms:W3CDTF">2011-08-01T06:04:30Z</dcterms:modified>
  <cp:revision>1</cp:revision>
  <dc:title>URDF</dc:title>
</cp:coreProperties>
</file>

<file path=docProps/thumbnail.jpeg>
</file>